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7" r:id="rId2"/>
    <p:sldId id="479" r:id="rId3"/>
    <p:sldId id="499" r:id="rId4"/>
    <p:sldId id="501" r:id="rId5"/>
    <p:sldId id="500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AF1DA32-6B25-400A-B0EC-5E7615908A16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568BB6B-9916-467F-83DE-A71ED69C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6C5BF3C5-E435-9E40-B3BC-61ACE8D7ACD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536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8BB6B-9916-467F-83DE-A71ED69CA2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3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8BB6B-9916-467F-83DE-A71ED69CA2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8BB6B-9916-467F-83DE-A71ED69CA2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1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6C5BF3C5-E435-9E40-B3BC-61ACE8D7ACD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225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ig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Calibri 32pt White (slide design option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554163"/>
            <a:ext cx="873911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baseline="0">
                <a:solidFill>
                  <a:srgbClr val="00314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22pt USDA RD Blue (text color R-0 G-49 B-66)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378075"/>
            <a:ext cx="8215002" cy="36845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456F61"/>
              </a:buClr>
              <a:defRPr sz="2000" baseline="0">
                <a:solidFill>
                  <a:srgbClr val="6C6C6C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buClr>
                <a:srgbClr val="456F61"/>
              </a:buClr>
              <a:defRPr sz="1800" baseline="0">
                <a:solidFill>
                  <a:srgbClr val="6C6C6C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buClr>
                <a:srgbClr val="456F61"/>
              </a:buClr>
              <a:defRPr sz="1700" baseline="0">
                <a:solidFill>
                  <a:srgbClr val="6C6C6C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/>
              <a:t>1st level Bullet text Calibri 20pt text</a:t>
            </a:r>
          </a:p>
          <a:p>
            <a:pPr lvl="1"/>
            <a:r>
              <a:rPr lang="en-US" dirty="0"/>
              <a:t>2nd level Bullet text Calibri 18pt text</a:t>
            </a:r>
          </a:p>
          <a:p>
            <a:pPr lvl="2"/>
            <a:r>
              <a:rPr lang="en-US" dirty="0"/>
              <a:t>3rd level Bullet text Calibri 17pt text</a:t>
            </a:r>
          </a:p>
        </p:txBody>
      </p:sp>
    </p:spTree>
    <p:extLst>
      <p:ext uri="{BB962C8B-B14F-4D97-AF65-F5344CB8AC3E}">
        <p14:creationId xmlns:p14="http://schemas.microsoft.com/office/powerpoint/2010/main" val="3676866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1296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791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43792" y="5594799"/>
            <a:ext cx="12239898" cy="1532820"/>
          </a:xfrm>
          <a:custGeom>
            <a:avLst/>
            <a:gdLst>
              <a:gd name="connsiteX0" fmla="*/ 0 w 12239898"/>
              <a:gd name="connsiteY0" fmla="*/ 1532820 h 1532820"/>
              <a:gd name="connsiteX1" fmla="*/ 12239898 w 12239898"/>
              <a:gd name="connsiteY1" fmla="*/ 1532820 h 1532820"/>
              <a:gd name="connsiteX2" fmla="*/ 12218001 w 12239898"/>
              <a:gd name="connsiteY2" fmla="*/ 98539 h 1532820"/>
              <a:gd name="connsiteX3" fmla="*/ 11145095 w 12239898"/>
              <a:gd name="connsiteY3" fmla="*/ 0 h 1532820"/>
              <a:gd name="connsiteX4" fmla="*/ 8703684 w 12239898"/>
              <a:gd name="connsiteY4" fmla="*/ 54744 h 1532820"/>
              <a:gd name="connsiteX5" fmla="*/ 4247836 w 12239898"/>
              <a:gd name="connsiteY5" fmla="*/ 645974 h 1532820"/>
              <a:gd name="connsiteX6" fmla="*/ 1029115 w 12239898"/>
              <a:gd name="connsiteY6" fmla="*/ 613128 h 1532820"/>
              <a:gd name="connsiteX7" fmla="*/ 10948 w 12239898"/>
              <a:gd name="connsiteY7" fmla="*/ 481744 h 1532820"/>
              <a:gd name="connsiteX8" fmla="*/ 0 w 12239898"/>
              <a:gd name="connsiteY8" fmla="*/ 1532820 h 153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9898" h="1532820">
                <a:moveTo>
                  <a:pt x="0" y="1532820"/>
                </a:moveTo>
                <a:lnTo>
                  <a:pt x="12239898" y="1532820"/>
                </a:lnTo>
                <a:lnTo>
                  <a:pt x="12218001" y="98539"/>
                </a:lnTo>
                <a:lnTo>
                  <a:pt x="11145095" y="0"/>
                </a:lnTo>
                <a:lnTo>
                  <a:pt x="8703684" y="54744"/>
                </a:lnTo>
                <a:lnTo>
                  <a:pt x="4247836" y="645974"/>
                </a:lnTo>
                <a:lnTo>
                  <a:pt x="1029115" y="613128"/>
                </a:lnTo>
                <a:lnTo>
                  <a:pt x="10948" y="481744"/>
                </a:lnTo>
                <a:lnTo>
                  <a:pt x="0" y="1532820"/>
                </a:lnTo>
                <a:close/>
              </a:path>
            </a:pathLst>
          </a:custGeom>
          <a:solidFill>
            <a:srgbClr val="456F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ine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38" y="5465338"/>
            <a:ext cx="12217938" cy="953998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 rot="10800000">
            <a:off x="-32844" y="0"/>
            <a:ext cx="12239898" cy="1532820"/>
          </a:xfrm>
          <a:custGeom>
            <a:avLst/>
            <a:gdLst>
              <a:gd name="connsiteX0" fmla="*/ 0 w 12239898"/>
              <a:gd name="connsiteY0" fmla="*/ 1532820 h 1532820"/>
              <a:gd name="connsiteX1" fmla="*/ 12239898 w 12239898"/>
              <a:gd name="connsiteY1" fmla="*/ 1532820 h 1532820"/>
              <a:gd name="connsiteX2" fmla="*/ 12218001 w 12239898"/>
              <a:gd name="connsiteY2" fmla="*/ 98539 h 1532820"/>
              <a:gd name="connsiteX3" fmla="*/ 11145095 w 12239898"/>
              <a:gd name="connsiteY3" fmla="*/ 0 h 1532820"/>
              <a:gd name="connsiteX4" fmla="*/ 8703684 w 12239898"/>
              <a:gd name="connsiteY4" fmla="*/ 54744 h 1532820"/>
              <a:gd name="connsiteX5" fmla="*/ 4247836 w 12239898"/>
              <a:gd name="connsiteY5" fmla="*/ 645974 h 1532820"/>
              <a:gd name="connsiteX6" fmla="*/ 1029115 w 12239898"/>
              <a:gd name="connsiteY6" fmla="*/ 613128 h 1532820"/>
              <a:gd name="connsiteX7" fmla="*/ 10948 w 12239898"/>
              <a:gd name="connsiteY7" fmla="*/ 481744 h 1532820"/>
              <a:gd name="connsiteX8" fmla="*/ 0 w 12239898"/>
              <a:gd name="connsiteY8" fmla="*/ 1532820 h 153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9898" h="1532820">
                <a:moveTo>
                  <a:pt x="0" y="1532820"/>
                </a:moveTo>
                <a:lnTo>
                  <a:pt x="12239898" y="1532820"/>
                </a:lnTo>
                <a:lnTo>
                  <a:pt x="12218001" y="98539"/>
                </a:lnTo>
                <a:lnTo>
                  <a:pt x="11145095" y="0"/>
                </a:lnTo>
                <a:lnTo>
                  <a:pt x="8703684" y="54744"/>
                </a:lnTo>
                <a:lnTo>
                  <a:pt x="4247836" y="645974"/>
                </a:lnTo>
                <a:lnTo>
                  <a:pt x="1029115" y="613128"/>
                </a:lnTo>
                <a:lnTo>
                  <a:pt x="10948" y="481744"/>
                </a:lnTo>
                <a:lnTo>
                  <a:pt x="0" y="1532820"/>
                </a:lnTo>
                <a:close/>
              </a:path>
            </a:pathLst>
          </a:custGeom>
          <a:solidFill>
            <a:srgbClr val="0031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ine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2844" y="708283"/>
            <a:ext cx="12224844" cy="9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3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about:blank" TargetMode="External"/></Relationships>
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about:blank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F44F-54C1-4D3F-B666-CAD6001A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77" y="220649"/>
            <a:ext cx="10515600" cy="1325563"/>
          </a:xfrm>
        </p:spPr>
        <p:txBody>
          <a:bodyPr/>
          <a:lstStyle/>
          <a:p>
            <a:r>
              <a:rPr lang="en-US" b="1" dirty="0"/>
              <a:t>Environmental Coordination in Idaho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BB31A-A09F-47D2-81CB-F84092862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419999"/>
            <a:ext cx="11811000" cy="483073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Quarterly Meetings with funding agencies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SRF, HUD-CDBG, Corps of Engineers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Identify a lead agency for co-funded projects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Lead Agency would be the consultants main contact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Other Agency’s adopt or at a minimum use the information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Helps keep the team in front of any developing issues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Scoping meetings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Held early in the process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Joint training sessions for applicants and consultants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Continually work with other Agency’s to streamline (new regulations = new opportunities) 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Include project team on all correspondence (keeps the project between the guardrails)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0936D-E785-4EEC-ADDC-50FB12BF1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15917" y="1419999"/>
            <a:ext cx="4671127" cy="29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7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438" y="119933"/>
            <a:ext cx="7772400" cy="1470025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Joint Environmental Examples and Case Studies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3723" y="1589958"/>
            <a:ext cx="7772400" cy="46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City of Hagerman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New winter storage lagoon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All agencies involved at start of project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Held Scoping Meeting up front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City went with all funding Agencies</a:t>
            </a:r>
          </a:p>
          <a:p>
            <a:pPr marL="800100" lvl="1" indent="-34290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Determinations – </a:t>
            </a:r>
          </a:p>
          <a:p>
            <a:pPr marL="1257300" lvl="2" indent="-34290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SRF - Cat Ex with supporting doc </a:t>
            </a:r>
          </a:p>
          <a:p>
            <a:pPr marL="1257300" lvl="2" indent="-34290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RD - Cat Ex with Environmental Report</a:t>
            </a:r>
          </a:p>
          <a:p>
            <a:pPr marL="1257300" lvl="2" indent="-34290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cs typeface="Calibri" charset="0"/>
              </a:rPr>
              <a:t>HUD-CDBG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 - Categorical Exclusion</a:t>
            </a:r>
          </a:p>
          <a:p>
            <a:pPr marL="1257300" lvl="2" indent="-34290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Corps - EA/FONSI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Supporting documents were the same 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Cost savings due to shared resources and documentation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9F9918-2BEA-43FC-8688-46ABC3BA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45" y="1049521"/>
            <a:ext cx="4901317" cy="362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2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951" y="135836"/>
            <a:ext cx="7772400" cy="1470025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Joint Environmental Examples and Case Studies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398826"/>
            <a:ext cx="6949440" cy="451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Elk Bend Sewer District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Recirculating filter and LSAS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Only 2 agencies involved at start of project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SRF conducted initial resource agency consultations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RD used agency consultations to comply with our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reg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Corps of Engineers came in late (cost overrun), used the same environmental documentation saving time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Determinations –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SRF – EA/FONSI (Planning only)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RD - Cat Ex with Environmental Report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charset="0"/>
                <a:cs typeface="Calibri" charset="0"/>
              </a:rPr>
              <a:t>HUD-CDBG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Corps – EA/FONSI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Same documentation used by all Agencies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Cost savings - shared resources and documentation</a:t>
            </a:r>
          </a:p>
          <a:p>
            <a:pPr lvl="1" algn="l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732C4-EB5C-4DEF-B6C8-B9B996497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22" y="1407079"/>
            <a:ext cx="5375707" cy="34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6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951" y="135836"/>
            <a:ext cx="7772400" cy="1470025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Joint Environmental Examples and Case Studies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5530" y="1529964"/>
            <a:ext cx="6684397" cy="433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City of Bliss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New total containment lagoons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SRF, HUD-CDBG, RD and Corps of Engineers funding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Adjacent land owner filed lawsuit (NIMBY)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All 4 Agency’s came to the same determination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Judge ruled in favor of the Agency’s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Strength in numbers!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FEEDF9-3395-4C69-AE3A-787A090E7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45" y="1081377"/>
            <a:ext cx="5131243" cy="38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7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F44F-54C1-4D3F-B666-CAD6001A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Example: State level: Environmental Coordination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BB31A-A09F-47D2-81CB-F84092862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339935"/>
            <a:ext cx="12192000" cy="48382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Benefits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Stronger Environmental Documents - shared team knowledge  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Reduces Cost to Applicants – streamlined multiple agency review process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Reduces Staff time to review projects - shared resources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Multiple agencies united project implementation and determinations are stronger if challenged</a:t>
            </a:r>
          </a:p>
          <a:p>
            <a:pPr lvl="1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BMP’s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Scoping meeting up front with all potential funding agencies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Quarterly coordination meetings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Publish joint notices when possible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Hold joint training sessions with other funding agencies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Copy SRF Engineers, SRF Environmental staff, Owner, Consulting Engineer and funders on all correspondence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Attend annual SRF Engineer &amp; Environmental meetings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Continually work to streamline with other Agencies</a:t>
            </a: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B586B9-4C9F-411B-BB2D-530BEAAD5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89020" y="909617"/>
            <a:ext cx="1698411" cy="169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4178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Design Option 3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se Ag Com WEP Presentation_Jan 3 2017" id="{6920E66A-28EB-4D4B-A860-2E65A6406C02}" vid="{76441400-7681-44FB-8C35-424FC578D1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410</Words>
  <Application>Microsoft Office PowerPoint</Application>
  <PresentationFormat>Widescreen</PresentationFormat>
  <Paragraphs>70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Slide Design Option 3 Master</vt:lpstr>
      <vt:lpstr>Environmental Coordination in Idaho</vt:lpstr>
      <vt:lpstr>Joint Environmental Examples and Case Studies</vt:lpstr>
      <vt:lpstr>Joint Environmental Examples and Case Studies</vt:lpstr>
      <vt:lpstr>Joint Environmental Examples and Case Studies</vt:lpstr>
      <vt:lpstr>Example: State level: Environmental Coordination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Example: State level: Environmental Coordination</dc:title>
  <dc:creator>LaRoque, Noel - RD, Boise, ID</dc:creator>
  <cp:lastModifiedBy>Karen Sanchez</cp:lastModifiedBy>
  <cp:revision>17</cp:revision>
  <cp:lastPrinted>2018-09-28T14:20:26Z</cp:lastPrinted>
  <dcterms:created xsi:type="dcterms:W3CDTF">2018-09-27T18:52:49Z</dcterms:created>
  <dcterms:modified xsi:type="dcterms:W3CDTF">2018-09-28T14:22:35Z</dcterms:modified>
</cp:coreProperties>
</file>